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i="1" sz="1200">
        <a:latin typeface="+mj-lt"/>
        <a:ea typeface="+mj-ea"/>
        <a:cs typeface="+mj-cs"/>
        <a:sym typeface="Arial"/>
      </a:defRPr>
    </a:lvl1pPr>
    <a:lvl2pPr indent="228600" latinLnBrk="0">
      <a:defRPr i="1" sz="1200">
        <a:latin typeface="+mj-lt"/>
        <a:ea typeface="+mj-ea"/>
        <a:cs typeface="+mj-cs"/>
        <a:sym typeface="Arial"/>
      </a:defRPr>
    </a:lvl2pPr>
    <a:lvl3pPr indent="457200" latinLnBrk="0">
      <a:defRPr i="1" sz="1200">
        <a:latin typeface="+mj-lt"/>
        <a:ea typeface="+mj-ea"/>
        <a:cs typeface="+mj-cs"/>
        <a:sym typeface="Arial"/>
      </a:defRPr>
    </a:lvl3pPr>
    <a:lvl4pPr indent="685800" latinLnBrk="0">
      <a:defRPr i="1" sz="1200">
        <a:latin typeface="+mj-lt"/>
        <a:ea typeface="+mj-ea"/>
        <a:cs typeface="+mj-cs"/>
        <a:sym typeface="Arial"/>
      </a:defRPr>
    </a:lvl4pPr>
    <a:lvl5pPr indent="914400" latinLnBrk="0">
      <a:defRPr i="1" sz="1200">
        <a:latin typeface="+mj-lt"/>
        <a:ea typeface="+mj-ea"/>
        <a:cs typeface="+mj-cs"/>
        <a:sym typeface="Arial"/>
      </a:defRPr>
    </a:lvl5pPr>
    <a:lvl6pPr indent="1143000" latinLnBrk="0">
      <a:defRPr i="1" sz="1200">
        <a:latin typeface="+mj-lt"/>
        <a:ea typeface="+mj-ea"/>
        <a:cs typeface="+mj-cs"/>
        <a:sym typeface="Arial"/>
      </a:defRPr>
    </a:lvl6pPr>
    <a:lvl7pPr indent="1371600" latinLnBrk="0">
      <a:defRPr i="1" sz="1200">
        <a:latin typeface="+mj-lt"/>
        <a:ea typeface="+mj-ea"/>
        <a:cs typeface="+mj-cs"/>
        <a:sym typeface="Arial"/>
      </a:defRPr>
    </a:lvl7pPr>
    <a:lvl8pPr indent="1600200" latinLnBrk="0">
      <a:defRPr i="1" sz="1200">
        <a:latin typeface="+mj-lt"/>
        <a:ea typeface="+mj-ea"/>
        <a:cs typeface="+mj-cs"/>
        <a:sym typeface="Arial"/>
      </a:defRPr>
    </a:lvl8pPr>
    <a:lvl9pPr indent="1828800" latinLnBrk="0">
      <a:defRPr i="1"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1.tif"/><Relationship Id="rId6" Type="http://schemas.openxmlformats.org/officeDocument/2006/relationships/image" Target="../media/image3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1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6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3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4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ody Level One…"/>
          <p:cNvSpPr txBox="1"/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6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64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1" name="Group"/>
          <p:cNvGrpSpPr/>
          <p:nvPr/>
        </p:nvGrpSpPr>
        <p:grpSpPr>
          <a:xfrm>
            <a:off x="378747" y="6980907"/>
            <a:ext cx="8634297" cy="533361"/>
            <a:chOff x="-819517" y="0"/>
            <a:chExt cx="8634296" cy="533360"/>
          </a:xfrm>
        </p:grpSpPr>
        <p:pic>
          <p:nvPicPr>
            <p:cNvPr id="7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" name="MDANSE 2018, Puerto de la cruz, Tenerife"/>
            <p:cNvSpPr txBox="1"/>
            <p:nvPr/>
          </p:nvSpPr>
          <p:spPr>
            <a:xfrm>
              <a:off x="-819518" y="269106"/>
              <a:ext cx="3004057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MDANSE 2018, Puerto de la cruz, Tenerife</a:t>
              </a:r>
            </a:p>
          </p:txBody>
        </p:sp>
      </p:grpSp>
      <p:sp>
        <p:nvSpPr>
          <p:cNvPr id="82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86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8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sp>
        <p:nvSpPr>
          <p:cNvPr id="5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8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1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345" y="2749004"/>
            <a:ext cx="7554967" cy="376376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cstas.org/links" TargetMode="External"/><Relationship Id="rId3" Type="http://schemas.openxmlformats.org/officeDocument/2006/relationships/hyperlink" Target="https://github.com/McStasMcXtrace/McCode/wiki" TargetMode="External"/><Relationship Id="rId4" Type="http://schemas.openxmlformats.org/officeDocument/2006/relationships/hyperlink" Target="https://github.com/McStasMcXtrace/McCode/wiki/User-documentation-for-the-2017--Python-tool-set" TargetMode="External"/><Relationship Id="rId5" Type="http://schemas.openxmlformats.org/officeDocument/2006/relationships/hyperlink" Target="https://github.com/McStasMcXtrace/McCode/wiki/mcrun-variants---table-overview" TargetMode="External"/><Relationship Id="rId6" Type="http://schemas.openxmlformats.org/officeDocument/2006/relationships/hyperlink" Target="https://github.com/McStasMcXtrace/McCode/wiki/mcplot-variants---table-overview" TargetMode="External"/><Relationship Id="rId7" Type="http://schemas.openxmlformats.org/officeDocument/2006/relationships/hyperlink" Target="https://github.com/McStasMcXtrace/McCode/wiki/mcdisplay-variants---table-overview" TargetMode="External"/><Relationship Id="rId8" Type="http://schemas.openxmlformats.org/officeDocument/2006/relationships/image" Target="../media/image1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McCode/wiki/McStas-and-Mantid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McCode/wiki/McStas-and-Mantid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" name="TOF spectrometer (direct geometry)"/>
          <p:cNvSpPr txBox="1"/>
          <p:nvPr/>
        </p:nvSpPr>
        <p:spPr>
          <a:xfrm>
            <a:off x="208130" y="157694"/>
            <a:ext cx="7783325" cy="621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800"/>
            </a:lvl1pPr>
          </a:lstStyle>
          <a:p>
            <a:pPr/>
            <a:r>
              <a:t>TOF spectrometer (direct geometry)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LL IN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 IN4</a:t>
            </a:r>
          </a:p>
        </p:txBody>
      </p:sp>
      <p:pic>
        <p:nvPicPr>
          <p:cNvPr id="147" name="in4c-description2.jpg" descr="in4c-description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6258" y="-262662"/>
            <a:ext cx="4686763" cy="3515073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" name="Screen Shot 2018-09-24 at 09.31.49.png" descr="Screen Shot 2018-09-24 at 09.31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87" y="3145295"/>
            <a:ext cx="8076427" cy="459044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hermal, in ILL level C @ reactor face…"/>
          <p:cNvSpPr txBox="1"/>
          <p:nvPr>
            <p:ph type="body" idx="1"/>
          </p:nvPr>
        </p:nvSpPr>
        <p:spPr>
          <a:xfrm>
            <a:off x="163079" y="1173050"/>
            <a:ext cx="8393546" cy="5577842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br/>
            <a:br/>
            <a:br/>
          </a:p>
          <a:p>
            <a:pPr>
              <a:defRPr sz="2000"/>
            </a:pPr>
            <a:r>
              <a:t>Thermal, in ILL level C</a:t>
            </a:r>
            <a:br/>
            <a:r>
              <a:t>@ reactor face</a:t>
            </a:r>
          </a:p>
          <a:p>
            <a:pPr>
              <a:defRPr sz="2000"/>
            </a:pPr>
            <a:r>
              <a:t>Use of chopper, focusing monochromator and fermi-chopper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McStas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model</a:t>
            </a:r>
          </a:p>
        </p:txBody>
      </p:sp>
      <p:sp>
        <p:nvSpPr>
          <p:cNvPr id="153" name="Get out ‘Neutron Site -&gt; ILL -&gt; ILL_IN4.inst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out ‘Neutron Site -&gt; ILL -&gt; ILL_IN4.instr</a:t>
            </a:r>
          </a:p>
          <a:p>
            <a:pPr/>
          </a:p>
          <a:p>
            <a:pPr lvl="1" marL="685800" indent="-228600">
              <a:buSzPct val="45000"/>
              <a:buChar char="l"/>
            </a:pPr>
            <a:r>
              <a:t>Find the documentation for the instrument via Help -&gt; mcdoc Component Reference</a:t>
            </a:r>
          </a:p>
          <a:p>
            <a:pPr/>
          </a:p>
          <a:p>
            <a:pPr lvl="1" marL="685800" indent="-228600">
              <a:buSzPct val="45000"/>
              <a:buChar char="l"/>
            </a:pPr>
            <a:r>
              <a:t>Run to compile, and visualise the instrument with mcdisplay-webgl </a:t>
            </a:r>
            <a:br/>
            <a:r>
              <a:t>(Use setting in File-&gt;Preferences to set mcdisplay tool)</a:t>
            </a:r>
          </a:p>
          <a:p>
            <a:pPr/>
          </a:p>
          <a:p>
            <a:pPr lvl="1" marL="685800" indent="-228600">
              <a:buSzPct val="45000"/>
              <a:buChar char="l"/>
            </a:pPr>
            <a:r>
              <a:t>Look at the code in the editor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68399" y="7211439"/>
            <a:ext cx="34000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pecial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Special features</a:t>
            </a:r>
          </a:p>
        </p:txBody>
      </p:sp>
      <p:sp>
        <p:nvSpPr>
          <p:cNvPr id="157" name="In DECLARE/INITIALIZE there is infrastructure to generate an S(q,⍵) with Dirac delta functions which is relevant for the current setting of the instr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599" indent="-228599">
              <a:defRPr sz="3000"/>
            </a:pPr>
            <a:r>
              <a:t>In DECLARE/INITIALIZE there is infrastructure to generate an S(q,</a:t>
            </a:r>
            <a:r>
              <a:rPr i="0">
                <a:latin typeface="Helvetica"/>
                <a:ea typeface="Helvetica"/>
                <a:cs typeface="Helvetica"/>
                <a:sym typeface="Helvetica"/>
              </a:rPr>
              <a:t>⍵) with Dirac delta functions which is relevant for the current setting of the instrument</a:t>
            </a:r>
            <a:endParaRPr i="0">
              <a:latin typeface="Helvetica"/>
              <a:ea typeface="Helvetica"/>
              <a:cs typeface="Helvetica"/>
              <a:sym typeface="Helvetica"/>
            </a:endParaRPr>
          </a:p>
          <a:p>
            <a:pPr marL="228599" indent="-228599">
              <a:defRPr sz="3000"/>
            </a:pPr>
            <a:endParaRPr i="0">
              <a:latin typeface="Helvetica"/>
              <a:ea typeface="Helvetica"/>
              <a:cs typeface="Helvetica"/>
              <a:sym typeface="Helvetica"/>
            </a:endParaRPr>
          </a:p>
          <a:p>
            <a:pPr marL="228599" indent="-228599">
              <a:defRPr sz="3000"/>
            </a:pPr>
            <a:r>
              <a:rPr i="0">
                <a:latin typeface="Helvetica"/>
                <a:ea typeface="Helvetica"/>
                <a:cs typeface="Helvetica"/>
                <a:sym typeface="Helvetica"/>
              </a:rPr>
              <a:t>- Accessible by running default parameters, specifically (sample_coh=Dirac2D.sqw. - the default)</a:t>
            </a:r>
            <a:endParaRPr i="0">
              <a:latin typeface="Helvetica"/>
              <a:ea typeface="Helvetica"/>
              <a:cs typeface="Helvetica"/>
              <a:sym typeface="Helvetica"/>
            </a:endParaRPr>
          </a:p>
          <a:p>
            <a:pPr marL="228599" indent="-228599">
              <a:defRPr sz="3000"/>
            </a:pPr>
            <a:endParaRPr i="0">
              <a:latin typeface="Helvetica"/>
              <a:ea typeface="Helvetica"/>
              <a:cs typeface="Helvetica"/>
              <a:sym typeface="Helvetica"/>
            </a:endParaRPr>
          </a:p>
          <a:p>
            <a:pPr marL="228599" indent="-228599">
              <a:defRPr sz="3000"/>
            </a:pPr>
            <a:r>
              <a:rPr i="0">
                <a:latin typeface="Helvetica"/>
                <a:ea typeface="Helvetica"/>
                <a:cs typeface="Helvetica"/>
                <a:sym typeface="Helvetica"/>
              </a:rPr>
              <a:t>Run a simulation with default parameters and </a:t>
            </a:r>
            <a:br>
              <a:rPr i="0">
                <a:latin typeface="Helvetica"/>
                <a:ea typeface="Helvetica"/>
                <a:cs typeface="Helvetica"/>
                <a:sym typeface="Helvetica"/>
              </a:rPr>
            </a:br>
            <a:r>
              <a:rPr i="0">
                <a:latin typeface="Helvetica"/>
                <a:ea typeface="Helvetica"/>
                <a:cs typeface="Helvetica"/>
                <a:sym typeface="Helvetica"/>
              </a:rPr>
              <a:t>1e7 neutron rays and inspect the output. Locate</a:t>
            </a:r>
            <a:br>
              <a:rPr i="0">
                <a:latin typeface="Helvetica"/>
                <a:ea typeface="Helvetica"/>
                <a:cs typeface="Helvetica"/>
                <a:sym typeface="Helvetica"/>
              </a:rPr>
            </a:br>
            <a:r>
              <a:rPr i="0">
                <a:latin typeface="Helvetica"/>
                <a:ea typeface="Helvetica"/>
                <a:cs typeface="Helvetica"/>
                <a:sym typeface="Helvetica"/>
              </a:rPr>
              <a:t>the detector output that illustrates the instrument resolution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vestigate resolution @ different instrument sett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0936">
              <a:defRPr sz="3036"/>
            </a:lvl1pPr>
          </a:lstStyle>
          <a:p>
            <a:pPr/>
            <a:r>
              <a:t>Investigate resolution @ different instrument settings</a:t>
            </a:r>
          </a:p>
        </p:txBody>
      </p:sp>
      <p:sp>
        <p:nvSpPr>
          <p:cNvPr id="161" name="Run simulations at lambda=1.1, 2.2, 3.3 and 4.4 Å…"/>
          <p:cNvSpPr txBox="1"/>
          <p:nvPr>
            <p:ph type="body" idx="1"/>
          </p:nvPr>
        </p:nvSpPr>
        <p:spPr>
          <a:xfrm>
            <a:off x="163079" y="1440781"/>
            <a:ext cx="9466780" cy="5577842"/>
          </a:xfrm>
          <a:prstGeom prst="rect">
            <a:avLst/>
          </a:prstGeom>
        </p:spPr>
        <p:txBody>
          <a:bodyPr/>
          <a:lstStyle/>
          <a:p>
            <a:pPr/>
            <a:r>
              <a:t>Run simulations at lambda=1.1, 2.2, 3.3 and 4.4 Å</a:t>
            </a:r>
            <a:br/>
          </a:p>
          <a:p>
            <a:pPr/>
            <a:r>
              <a:t>Hint: </a:t>
            </a:r>
          </a:p>
          <a:p>
            <a:pPr lvl="1" marL="685800" indent="-228600">
              <a:buSzPct val="45000"/>
              <a:buChar char="l"/>
            </a:pPr>
            <a:r>
              <a:t>Look at instrument output and documentation, you may have to adjust e.g. monochromator type for non-default wavelength</a:t>
            </a:r>
          </a:p>
          <a:p>
            <a:pPr/>
          </a:p>
          <a:p>
            <a:pPr/>
            <a:r>
              <a:t>Comment on the found differences</a:t>
            </a:r>
          </a:p>
          <a:p>
            <a:pPr/>
          </a:p>
          <a:p>
            <a:pPr/>
            <a:r>
              <a:t>Optionally play with monochromator mosaicity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LL IN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 IN5</a:t>
            </a:r>
          </a:p>
        </p:txBody>
      </p:sp>
      <p:sp>
        <p:nvSpPr>
          <p:cNvPr id="16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63" y="3261190"/>
            <a:ext cx="8128001" cy="396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9183" y="60901"/>
            <a:ext cx="3793875" cy="184951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ILL IN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 IN5</a:t>
            </a:r>
          </a:p>
        </p:txBody>
      </p:sp>
      <p:sp>
        <p:nvSpPr>
          <p:cNvPr id="171" name="Cold, in ILL7 guide ha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Cold, in ILL7 guide hall</a:t>
            </a:r>
          </a:p>
          <a:p>
            <a:pPr>
              <a:defRPr sz="1700"/>
            </a:pPr>
            <a:r>
              <a:t>- On a guide with a 6-diskchopper setup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Screen Shot 2018-09-24 at 09.34.30.png" descr="Screen Shot 2018-09-24 at 09.34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665" y="2575647"/>
            <a:ext cx="6903770" cy="4917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LL IN5 re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 IN5 resolution</a:t>
            </a:r>
          </a:p>
        </p:txBody>
      </p:sp>
      <p:sp>
        <p:nvSpPr>
          <p:cNvPr id="176" name="Locate the ILL_IN5_Spots.instr in the Dropbo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Locate the ILL_IN5_Spots.instr in the Dropbox</a:t>
            </a:r>
          </a:p>
          <a:p>
            <a:pPr/>
          </a:p>
          <a:p>
            <a:pPr/>
            <a:r>
              <a:t>Run the instrument as is, observing diffraction from powder lines </a:t>
            </a:r>
          </a:p>
          <a:p>
            <a:pPr/>
          </a:p>
          <a:p>
            <a:pPr/>
            <a:r>
              <a:t>Also visualise the instrument using mcdisplay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nclosed modifications wrt. IN5 in McSt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3828"/>
            </a:lvl1pPr>
          </a:lstStyle>
          <a:p>
            <a:pPr/>
            <a:r>
              <a:t>Enclosed modifications wrt. IN5 in McStas</a:t>
            </a:r>
          </a:p>
        </p:txBody>
      </p:sp>
      <p:sp>
        <p:nvSpPr>
          <p:cNvPr id="180" name="Resolution mode ala IN4 simulation, accessible by input parameter RESO=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Resolution mode ala IN4 simulation, accessible by input parameter RESO=1</a:t>
            </a:r>
            <a:br/>
          </a:p>
          <a:p>
            <a:pPr/>
            <a:r>
              <a:t>Single-peak inelastic Dirac peak accessible by input parameters:</a:t>
            </a:r>
          </a:p>
          <a:p>
            <a:pPr lvl="1" marL="685800" indent="-228600">
              <a:buSzPct val="45000"/>
              <a:buChar char="l"/>
            </a:pPr>
            <a:r>
              <a:t>ttspot (where to point the peak in angle)</a:t>
            </a:r>
          </a:p>
          <a:p>
            <a:pPr lvl="1" marL="685800" indent="-228600">
              <a:buSzPct val="45000"/>
              <a:buChar char="l"/>
            </a:pPr>
            <a:r>
              <a:t>nspots (how many spots to define)</a:t>
            </a:r>
          </a:p>
          <a:p>
            <a:pPr lvl="1" marL="685800" indent="-228600">
              <a:buSzPct val="45000"/>
              <a:buChar char="l"/>
            </a:pPr>
            <a:r>
              <a:t>wspot (magnitude of energy exchange)</a:t>
            </a:r>
          </a:p>
          <a:p>
            <a:pPr/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erform studies of resolution, IN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 studies of resolution, IN5</a:t>
            </a:r>
          </a:p>
        </p:txBody>
      </p:sp>
      <p:sp>
        <p:nvSpPr>
          <p:cNvPr id="184" name="- Use your gathered experience from the earlier IN4 simul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Use your gathered experience from the earlier IN4 simulations</a:t>
            </a:r>
          </a:p>
          <a:p>
            <a:pPr/>
          </a:p>
          <a:p>
            <a:pPr/>
            <a:r>
              <a:t>Comment on the qualitative difference to the resolution function from IN4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un a simulation wit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842" indent="-320842">
              <a:buSzPct val="100000"/>
              <a:buFontTx/>
              <a:buChar char="•"/>
            </a:pPr>
            <a:r>
              <a:t>Run a simulation with</a:t>
            </a:r>
          </a:p>
          <a:p>
            <a:pPr lvl="1" marL="701842" indent="-320842">
              <a:buSzPct val="100000"/>
              <a:buFontTx/>
              <a:buChar char="•"/>
            </a:pPr>
            <a:r>
              <a:t>nspots=1 (one discrete inelastic spot)</a:t>
            </a:r>
          </a:p>
          <a:p>
            <a:pPr lvl="1" marL="701842" indent="-320842">
              <a:buSzPct val="100000"/>
              <a:buFontTx/>
              <a:buChar char="•"/>
            </a:pPr>
            <a:r>
              <a:t>wspot=1 (energy-transfer 1meV)</a:t>
            </a:r>
          </a:p>
          <a:p>
            <a:pPr lvl="1" marL="701842" indent="-320842">
              <a:buSzPct val="100000"/>
              <a:buFontTx/>
              <a:buChar char="•"/>
            </a:pPr>
            <a:r>
              <a:t>ttspot=-60,60 (vary spot position qvalue)</a:t>
            </a:r>
          </a:p>
          <a:p>
            <a:pPr lvl="1" marL="701842" indent="-320842">
              <a:buSzPct val="100000"/>
              <a:buFontTx/>
              <a:buChar char="•"/>
            </a:pPr>
            <a:r>
              <a:t>-N13 (13 scan steps)</a:t>
            </a:r>
          </a:p>
          <a:p>
            <a:pPr lvl="1" marL="701842" indent="-320842">
              <a:buSzPct val="100000"/>
              <a:buFontTx/>
              <a:buChar char="•"/>
            </a:pPr>
          </a:p>
          <a:p>
            <a:pPr marL="320842" indent="-320842">
              <a:buSzPct val="100000"/>
              <a:buFontTx/>
              <a:buChar char="•"/>
            </a:pPr>
            <a:r>
              <a:t>Investigate influence of sample size (reduce height and radius parameters)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" name="Investigate resolution properties via Spot_s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655">
              <a:defRPr sz="3256"/>
            </a:lvl1pPr>
          </a:lstStyle>
          <a:p>
            <a:pPr/>
            <a:r>
              <a:t>Investigate resolution properties via Spot_sample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Useful links / do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links / docs</a:t>
            </a:r>
          </a:p>
        </p:txBody>
      </p:sp>
      <p:sp>
        <p:nvSpPr>
          <p:cNvPr id="100" name="http://mcstas.org/lin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3104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http://mcstas.org/links</a:t>
            </a: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2425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https://github.com/McStasMcXtrace/McCode/wiki</a:t>
            </a:r>
            <a:r>
              <a:t> 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i="0" sz="2716">
                <a:solidFill>
                  <a:srgbClr val="24292E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i="0" sz="2716">
                <a:solidFill>
                  <a:srgbClr val="24292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Documentation on the McCode tools</a:t>
            </a:r>
          </a:p>
          <a:p>
            <a:pPr marL="443484" indent="-307975" defTabSz="443484">
              <a:lnSpc>
                <a:spcPct val="100000"/>
              </a:lnSpc>
              <a:spcBef>
                <a:spcPts val="0"/>
              </a:spcBef>
              <a:buClr>
                <a:srgbClr val="0366D6"/>
              </a:buClr>
              <a:buSzPct val="100000"/>
              <a:buChar char="•"/>
              <a:defRPr i="0" sz="1940">
                <a:solidFill>
                  <a:srgbClr val="0366D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User documentation for the 2017- Python tool set</a:t>
            </a:r>
            <a:r>
              <a:rPr>
                <a:solidFill>
                  <a:srgbClr val="24292E"/>
                </a:solidFill>
              </a:rPr>
              <a:t>'</a:t>
            </a:r>
            <a:endParaRPr>
              <a:solidFill>
                <a:srgbClr val="24292E"/>
              </a:solidFill>
            </a:endParaRPr>
          </a:p>
          <a:p>
            <a:pPr marL="443484" indent="-307975" defTabSz="443484">
              <a:lnSpc>
                <a:spcPct val="100000"/>
              </a:lnSpc>
              <a:spcBef>
                <a:spcPts val="0"/>
              </a:spcBef>
              <a:buClr>
                <a:srgbClr val="0366D6"/>
              </a:buClr>
              <a:buSzPct val="100000"/>
              <a:buChar char="•"/>
              <a:defRPr i="0" sz="1940">
                <a:solidFill>
                  <a:srgbClr val="0366D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mcrun variants - table overview</a:t>
            </a:r>
            <a:endParaRPr>
              <a:solidFill>
                <a:srgbClr val="24292E"/>
              </a:solidFill>
            </a:endParaRPr>
          </a:p>
          <a:p>
            <a:pPr marL="443484" indent="-307975" defTabSz="443484">
              <a:lnSpc>
                <a:spcPct val="100000"/>
              </a:lnSpc>
              <a:spcBef>
                <a:spcPts val="0"/>
              </a:spcBef>
              <a:buClr>
                <a:srgbClr val="0366D6"/>
              </a:buClr>
              <a:buSzPct val="100000"/>
              <a:buChar char="•"/>
              <a:defRPr i="0" sz="1940">
                <a:solidFill>
                  <a:srgbClr val="0366D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mcplot variants - table overview</a:t>
            </a:r>
            <a:endParaRPr>
              <a:solidFill>
                <a:srgbClr val="24292E"/>
              </a:solidFill>
            </a:endParaRPr>
          </a:p>
          <a:p>
            <a:pPr marL="443484" indent="-307975" defTabSz="443484">
              <a:lnSpc>
                <a:spcPct val="100000"/>
              </a:lnSpc>
              <a:spcBef>
                <a:spcPts val="0"/>
              </a:spcBef>
              <a:buClr>
                <a:srgbClr val="0366D6"/>
              </a:buClr>
              <a:buSzPct val="100000"/>
              <a:buChar char="•"/>
              <a:defRPr i="0" sz="1940">
                <a:solidFill>
                  <a:srgbClr val="0366D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mcdisplay variants - table overview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" name="Screen Shot 2018-09-25 at 22.42.24.png" descr="Screen Shot 2018-09-25 at 22.42.2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56730" y="213555"/>
            <a:ext cx="6110858" cy="3926978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nvestigate resolution properties via Spot_s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655">
              <a:defRPr sz="3256"/>
            </a:lvl1pPr>
          </a:lstStyle>
          <a:p>
            <a:pPr/>
            <a:r>
              <a:t>Investigate resolution properties via Spot_sample</a:t>
            </a:r>
          </a:p>
        </p:txBody>
      </p:sp>
      <p:sp>
        <p:nvSpPr>
          <p:cNvPr id="192" name="Inelastic: Run a simulation with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282341" indent="-282341" defTabSz="804672">
              <a:spcBef>
                <a:spcPts val="800"/>
              </a:spcBef>
              <a:buSzPct val="100000"/>
              <a:buFontTx/>
              <a:buChar char="•"/>
              <a:defRPr sz="2816"/>
            </a:pPr>
            <a:r>
              <a:t>Inelastic: Run a simulation with</a:t>
            </a:r>
          </a:p>
          <a:p>
            <a:pPr lvl="1" marL="617621" indent="-282341" defTabSz="804672">
              <a:spcBef>
                <a:spcPts val="800"/>
              </a:spcBef>
              <a:buSzPct val="100000"/>
              <a:buFontTx/>
              <a:buChar char="•"/>
              <a:defRPr sz="2816"/>
            </a:pPr>
            <a:r>
              <a:t>nspots=1 (one discrete inelastic spot)</a:t>
            </a:r>
          </a:p>
          <a:p>
            <a:pPr lvl="1" marL="617621" indent="-282341" defTabSz="804672">
              <a:spcBef>
                <a:spcPts val="800"/>
              </a:spcBef>
              <a:buSzPct val="100000"/>
              <a:buFontTx/>
              <a:buChar char="•"/>
              <a:defRPr sz="2816"/>
            </a:pPr>
            <a:r>
              <a:t>wspot=1,4 (energy-transfer 1meV to 4meV)</a:t>
            </a:r>
          </a:p>
          <a:p>
            <a:pPr lvl="1" marL="617621" indent="-282341" defTabSz="804672">
              <a:spcBef>
                <a:spcPts val="800"/>
              </a:spcBef>
              <a:buSzPct val="100000"/>
              <a:buFontTx/>
              <a:buChar char="•"/>
              <a:defRPr sz="2816"/>
            </a:pPr>
            <a:r>
              <a:t>ttspot=0 (vary spot position qvalue)</a:t>
            </a:r>
          </a:p>
          <a:p>
            <a:pPr lvl="1" marL="617621" indent="-282341" defTabSz="804672">
              <a:spcBef>
                <a:spcPts val="800"/>
              </a:spcBef>
              <a:buSzPct val="100000"/>
              <a:buFontTx/>
              <a:buChar char="•"/>
              <a:defRPr sz="2816"/>
            </a:pPr>
            <a:r>
              <a:t>-N21 (21 scan steps)</a:t>
            </a:r>
          </a:p>
          <a:p>
            <a:pPr lvl="1" marL="617621" indent="-282341" defTabSz="804672">
              <a:spcBef>
                <a:spcPts val="800"/>
              </a:spcBef>
              <a:buSzPct val="100000"/>
              <a:buFontTx/>
              <a:buChar char="•"/>
              <a:defRPr sz="2816"/>
            </a:pPr>
          </a:p>
          <a:p>
            <a:pPr marL="282341" indent="-282341" defTabSz="804672">
              <a:spcBef>
                <a:spcPts val="800"/>
              </a:spcBef>
              <a:buSzPct val="100000"/>
              <a:buFontTx/>
              <a:buChar char="•"/>
              <a:defRPr sz="2816"/>
            </a:pPr>
            <a:r>
              <a:t>Optionallu launch iFit/Matlab and load data from one or more of the TOF monitor outputs of the scan, e.g.</a:t>
            </a:r>
          </a:p>
          <a:p>
            <a:pPr lvl="1" marL="617621" indent="-282341" defTabSz="804672">
              <a:spcBef>
                <a:spcPts val="800"/>
              </a:spcBef>
              <a:buSzPct val="100000"/>
              <a:buFontTx/>
              <a:buChar char="•"/>
              <a:defRPr sz="2816"/>
            </a:pPr>
            <a:r>
              <a:t>a=iData(‘folder/5/in5*.t’)</a:t>
            </a:r>
          </a:p>
          <a:p>
            <a:pPr lvl="1" marL="617621" indent="-282341" defTabSz="804672">
              <a:spcBef>
                <a:spcPts val="800"/>
              </a:spcBef>
              <a:buSzPct val="100000"/>
              <a:buFontTx/>
              <a:buChar char="•"/>
              <a:defRPr sz="2816"/>
            </a:pPr>
            <a:r>
              <a:t>a.error=1</a:t>
            </a:r>
          </a:p>
          <a:p>
            <a:pPr lvl="1" marL="617621" indent="-282341" defTabSz="804672">
              <a:spcBef>
                <a:spcPts val="800"/>
              </a:spcBef>
              <a:buSzPct val="100000"/>
              <a:buFontTx/>
              <a:buChar char="•"/>
              <a:defRPr sz="2816"/>
            </a:pPr>
            <a:r>
              <a:t>fits(a,’gauss’)</a:t>
            </a:r>
          </a:p>
          <a:p>
            <a:pPr lvl="1" marL="617621" indent="-282341" defTabSz="804672">
              <a:spcBef>
                <a:spcPts val="800"/>
              </a:spcBef>
              <a:buSzPct val="100000"/>
              <a:buFontTx/>
              <a:buChar char="•"/>
              <a:defRPr sz="2816"/>
            </a:pPr>
            <a:r>
              <a:t>plot(a)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Access to McStas TOF Spectras and more in Mant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0936">
              <a:defRPr sz="3036"/>
            </a:lvl1pPr>
          </a:lstStyle>
          <a:p>
            <a:pPr/>
            <a:r>
              <a:t>Access to McStas TOF Spectras and more in Mantid</a:t>
            </a:r>
          </a:p>
        </p:txBody>
      </p:sp>
      <p:sp>
        <p:nvSpPr>
          <p:cNvPr id="196" name="Simple recipe to generate Mantid-compatible NeXus files for Mantid available at https://github.com/McStasMcXtrace/McCode/wiki/McStas-and-Manti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recipe to generate Mantid-compatible NeXus files for Mantid available at</a:t>
            </a:r>
            <a:br/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https://github.com/McStasMcXtrace/McCode/wiki/McStas-and-Mantid</a:t>
            </a:r>
            <a:r>
              <a:rPr sz="2100"/>
              <a:t> </a:t>
            </a:r>
          </a:p>
          <a:p>
            <a:pPr/>
          </a:p>
          <a:p>
            <a:pPr/>
            <a:r>
              <a:t>Includes both your normal McStas monitors as histogram but also handles event-data</a:t>
            </a:r>
          </a:p>
          <a:p>
            <a:pPr/>
          </a:p>
          <a:p>
            <a:pPr/>
            <a:r>
              <a:t>Examples already in McStas:</a:t>
            </a:r>
          </a:p>
          <a:p>
            <a:pPr lvl="1" marL="685800" indent="-228600">
              <a:buSzPct val="45000"/>
              <a:buChar char="l"/>
            </a:pPr>
            <a:r>
              <a:t>SNS_ARCS.instr (with Spot_sample)</a:t>
            </a:r>
          </a:p>
          <a:p>
            <a:pPr lvl="1" marL="685800" indent="-228600">
              <a:buSzPct val="45000"/>
              <a:buChar char="l"/>
            </a:pPr>
            <a:r>
              <a:t>ILL_IN5_Mantid.instr </a:t>
            </a:r>
          </a:p>
          <a:p>
            <a:pPr lvl="1" marL="685800" indent="-228600">
              <a:buSzPct val="45000"/>
              <a:buChar char="l"/>
            </a:pPr>
            <a:r>
              <a:t>templateSANS_Mantid.instr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ptional exercises -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Optional exercises - 1</a:t>
            </a:r>
          </a:p>
        </p:txBody>
      </p:sp>
      <p:sp>
        <p:nvSpPr>
          <p:cNvPr id="200" name="Use ILL_IN5_Mantid to generate Mantid output via: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/>
            <a:r>
              <a:t>Use ILL_IN5_Mantid to generate Mantid output via:</a:t>
            </a:r>
          </a:p>
          <a:p>
            <a:pPr lvl="1" marL="935789" indent="-427789">
              <a:buSzPct val="100000"/>
              <a:buFontTx/>
              <a:buAutoNum type="arabicPeriod" startAt="1"/>
              <a:defRPr sz="2000"/>
            </a:pPr>
            <a:r>
              <a:t>Define compilation with NeXus support</a:t>
            </a:r>
            <a:br/>
            <a:r>
              <a:t>export  MCSTAS_CFLAGS=“-g -lm -O2 -DUSE_NEXUS -lNeXus”</a:t>
            </a:r>
          </a:p>
          <a:p>
            <a:pPr lvl="1" marL="935789" indent="-427789">
              <a:buSzPct val="100000"/>
              <a:buFontTx/>
              <a:buAutoNum type="arabicPeriod" startAt="1"/>
              <a:defRPr sz="2000"/>
            </a:pPr>
            <a:r>
              <a:t>Compile your instrument</a:t>
            </a:r>
            <a:br/>
            <a:r>
              <a:t>mcrun.pl -c ILL_IN5_Mantid.instr -n0</a:t>
            </a:r>
          </a:p>
          <a:p>
            <a:pPr lvl="1" marL="935789" indent="-427789">
              <a:buSzPct val="100000"/>
              <a:buFontTx/>
              <a:buAutoNum type="arabicPeriod" startAt="1"/>
              <a:defRPr sz="2000"/>
            </a:pPr>
            <a:r>
              <a:t>Generate an IDF file for use with Mantid</a:t>
            </a:r>
            <a:br/>
            <a:r>
              <a:t>mcdisplay.pl ILL_IN5_Mantid.instr --format=Mantid -n0</a:t>
            </a:r>
          </a:p>
          <a:p>
            <a:pPr lvl="1" marL="935789" indent="-427789">
              <a:buSzPct val="100000"/>
              <a:buFontTx/>
              <a:buAutoNum type="arabicPeriod" startAt="1"/>
              <a:defRPr sz="2000"/>
            </a:pPr>
            <a:r>
              <a:t>Run your simulation with NeXus output</a:t>
            </a:r>
            <a:br/>
            <a:r>
              <a:t>mcrun.pl ILL_IN5_Mantid.instr -n1e7 —format=NeXus</a:t>
            </a:r>
            <a:br/>
            <a:br/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Optional exercises -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Optional exercises - 1</a:t>
            </a:r>
          </a:p>
        </p:txBody>
      </p:sp>
      <p:sp>
        <p:nvSpPr>
          <p:cNvPr id="204" name="Handle your output in Mantid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Handle your output in Mantid</a:t>
            </a:r>
            <a:br/>
            <a:br/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Screen Shot 2018-09-12 at 15.53.07.png" descr="Screen Shot 2018-09-12 at 15.53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578" y="2067261"/>
            <a:ext cx="8229175" cy="5837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ptional exercises -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Optional exercises - 2</a:t>
            </a:r>
          </a:p>
        </p:txBody>
      </p:sp>
      <p:sp>
        <p:nvSpPr>
          <p:cNvPr id="209" name="Use the recipe fr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the recipe from </a:t>
            </a:r>
          </a:p>
          <a:p>
            <a:pPr marL="150018" indent="-150018"/>
            <a:r>
              <a:rPr sz="2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https://github.com/McStasMcXtrace/McCode/wiki/McStas-and-Mantid</a:t>
            </a:r>
            <a:r>
              <a:t> </a:t>
            </a:r>
          </a:p>
          <a:p>
            <a:pPr/>
            <a:r>
              <a:t>to enable Mantid-output in ILL_IN4.instr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pectroscopy remin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Spectroscopy reminder</a:t>
            </a:r>
          </a:p>
        </p:txBody>
      </p:sp>
      <p:sp>
        <p:nvSpPr>
          <p:cNvPr id="10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361" y="1330906"/>
            <a:ext cx="7963564" cy="5978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Direct vs. Indir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 vs. Indirect</a:t>
            </a:r>
          </a:p>
        </p:txBody>
      </p:sp>
      <p:sp>
        <p:nvSpPr>
          <p:cNvPr id="11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urn-cambridge.org-id-binary-20161019151133029-0644-9781139029315-85781fig6_7.png" descr="urn-cambridge.org-id-binary-20161019151133029-0644-9781139029315-85781fig6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473" y="2085540"/>
            <a:ext cx="10071101" cy="4596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Direct vs. Indir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 vs. Indirect</a:t>
            </a:r>
          </a:p>
        </p:txBody>
      </p:sp>
      <p:sp>
        <p:nvSpPr>
          <p:cNvPr id="11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" name="urn-cambridge.org-id-binary-20161019151133029-0644-9781139029315-85781fig6_7.png" descr="urn-cambridge.org-id-binary-20161019151133029-0644-9781139029315-85781fig6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473" y="2085540"/>
            <a:ext cx="10071101" cy="459645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Oval"/>
          <p:cNvSpPr/>
          <p:nvPr/>
        </p:nvSpPr>
        <p:spPr>
          <a:xfrm>
            <a:off x="-137430" y="1924886"/>
            <a:ext cx="5745534" cy="5442963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Direct geometry schemat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 geometry schematic</a:t>
            </a:r>
          </a:p>
        </p:txBody>
      </p:sp>
      <p:sp>
        <p:nvSpPr>
          <p:cNvPr id="12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Screen Shot 2018-09-24 at 09.21.46.png" descr="Screen Shot 2018-09-24 at 09.21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66120"/>
            <a:ext cx="10071101" cy="4445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"/>
          <p:cNvSpPr/>
          <p:nvPr/>
        </p:nvSpPr>
        <p:spPr>
          <a:xfrm>
            <a:off x="48427" y="-36698"/>
            <a:ext cx="10109201" cy="759217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" name="WEB_Instrument-layout_by-group.png" descr="WEB_Instrument-layout_by-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-10971"/>
            <a:ext cx="10071100" cy="754072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128" name="Screen Shot 2018-09-24 at 09.24.43.png" descr="Screen Shot 2018-09-24 at 09.24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894" y="110303"/>
            <a:ext cx="759041" cy="71653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oday’s instruments:…"/>
          <p:cNvSpPr txBox="1"/>
          <p:nvPr/>
        </p:nvSpPr>
        <p:spPr>
          <a:xfrm>
            <a:off x="4339405" y="150773"/>
            <a:ext cx="2251508" cy="8840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Today’s instruments:</a:t>
            </a:r>
          </a:p>
          <a:p>
            <a:pPr marL="180473" indent="-180473">
              <a:buSzPct val="100000"/>
              <a:buChar char="•"/>
              <a:defRPr>
                <a:solidFill>
                  <a:schemeClr val="accent2"/>
                </a:solidFill>
              </a:defRPr>
            </a:pPr>
            <a:r>
              <a:t>One thermal</a:t>
            </a:r>
          </a:p>
          <a:p>
            <a:pPr marL="180473" indent="-180473">
              <a:buSzPct val="100000"/>
              <a:buChar char="•"/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One cold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"/>
          <p:cNvSpPr/>
          <p:nvPr/>
        </p:nvSpPr>
        <p:spPr>
          <a:xfrm>
            <a:off x="48427" y="-36698"/>
            <a:ext cx="10109201" cy="759217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3" name="WEB_Instrument-layout_by-group.png" descr="WEB_Instrument-layout_by-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-10971"/>
            <a:ext cx="10071100" cy="754072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134" name="Circle"/>
          <p:cNvSpPr/>
          <p:nvPr/>
        </p:nvSpPr>
        <p:spPr>
          <a:xfrm>
            <a:off x="2444750" y="5746750"/>
            <a:ext cx="416566" cy="425155"/>
          </a:xfrm>
          <a:prstGeom prst="ellipse">
            <a:avLst/>
          </a:prstGeom>
          <a:ln w="254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5" name="Oval"/>
          <p:cNvSpPr/>
          <p:nvPr/>
        </p:nvSpPr>
        <p:spPr>
          <a:xfrm>
            <a:off x="4337050" y="5022850"/>
            <a:ext cx="568541" cy="615420"/>
          </a:xfrm>
          <a:prstGeom prst="ellipse">
            <a:avLst/>
          </a:prstGeom>
          <a:ln w="25400">
            <a:solidFill>
              <a:schemeClr val="accent1">
                <a:satOff val="-4409"/>
                <a:lumOff val="-10509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36" name="Screen Shot 2018-09-24 at 09.24.43.png" descr="Screen Shot 2018-09-24 at 09.24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894" y="110303"/>
            <a:ext cx="759041" cy="716535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oday’s instruments:…"/>
          <p:cNvSpPr txBox="1"/>
          <p:nvPr/>
        </p:nvSpPr>
        <p:spPr>
          <a:xfrm>
            <a:off x="4339405" y="150773"/>
            <a:ext cx="2251508" cy="8840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Today’s instruments:</a:t>
            </a:r>
          </a:p>
          <a:p>
            <a:pPr marL="180473" indent="-180473">
              <a:buSzPct val="100000"/>
              <a:buChar char="•"/>
              <a:defRPr>
                <a:solidFill>
                  <a:schemeClr val="accent2"/>
                </a:solidFill>
              </a:defRPr>
            </a:pPr>
            <a:r>
              <a:t>One thermal - IN4</a:t>
            </a:r>
          </a:p>
          <a:p>
            <a:pPr marL="180473" indent="-180473">
              <a:buSzPct val="100000"/>
              <a:buChar char="•"/>
              <a:defRPr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One cold - IN5</a:t>
            </a:r>
          </a:p>
        </p:txBody>
      </p:sp>
      <p:sp>
        <p:nvSpPr>
          <p:cNvPr id="138" name="Line"/>
          <p:cNvSpPr/>
          <p:nvPr/>
        </p:nvSpPr>
        <p:spPr>
          <a:xfrm>
            <a:off x="4438948" y="896068"/>
            <a:ext cx="162025" cy="406212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39" name="Line"/>
          <p:cNvSpPr/>
          <p:nvPr/>
        </p:nvSpPr>
        <p:spPr>
          <a:xfrm flipH="1">
            <a:off x="2633026" y="662808"/>
            <a:ext cx="1767916" cy="5082985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LL IN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 IN4</a:t>
            </a:r>
          </a:p>
        </p:txBody>
      </p:sp>
      <p:sp>
        <p:nvSpPr>
          <p:cNvPr id="14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in4c-description2.jpg" descr="in4c-description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143" y="1181701"/>
            <a:ext cx="81280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